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8" r:id="rId4"/>
    <p:sldId id="263" r:id="rId5"/>
    <p:sldId id="272" r:id="rId6"/>
    <p:sldId id="271" r:id="rId7"/>
    <p:sldId id="269" r:id="rId8"/>
    <p:sldId id="270" r:id="rId9"/>
    <p:sldId id="266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729"/>
  </p:normalViewPr>
  <p:slideViewPr>
    <p:cSldViewPr snapToGrid="0" snapToObjects="1" showGuides="1">
      <p:cViewPr>
        <p:scale>
          <a:sx n="72" d="100"/>
          <a:sy n="72" d="100"/>
        </p:scale>
        <p:origin x="-636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3486" y="3904343"/>
            <a:ext cx="6357255" cy="636134"/>
          </a:xfrm>
        </p:spPr>
        <p:txBody>
          <a:bodyPr anchor="b">
            <a:normAutofit/>
          </a:bodyPr>
          <a:lstStyle>
            <a:lvl1pPr algn="l">
              <a:defRPr sz="36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3486" y="4731656"/>
            <a:ext cx="6357255" cy="526143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>
            <a:lvl1pPr>
              <a:defRPr sz="36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5"/>
            <a:ext cx="10651982" cy="4351338"/>
          </a:xfrm>
        </p:spPr>
        <p:txBody>
          <a:bodyPr>
            <a:normAutofit/>
          </a:bodyPr>
          <a:lstStyle>
            <a:lvl1pPr>
              <a:defRPr sz="20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defRPr sz="180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defRPr sz="160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400" b="0" i="0">
                <a:latin typeface="Calibri Light" charset="0"/>
                <a:ea typeface="Calibri Light" charset="0"/>
                <a:cs typeface="Calibri Light" charset="0"/>
              </a:defRPr>
            </a:lvl4pPr>
            <a:lvl5pPr>
              <a:defRPr sz="1400" b="0" i="0">
                <a:latin typeface="Calibri Light" charset="0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0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083380"/>
            <a:ext cx="5583464" cy="661305"/>
          </a:xfrm>
        </p:spPr>
        <p:txBody>
          <a:bodyPr anchor="b">
            <a:noAutofit/>
          </a:bodyPr>
          <a:lstStyle>
            <a:lvl1pPr>
              <a:defRPr sz="36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149725"/>
            <a:ext cx="5583464" cy="44359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72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94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CB91F-F246-3C41-BD6C-27F85C95E570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1DF55-B194-A343-970A-905388BCE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1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4197" y="4672960"/>
            <a:ext cx="6357255" cy="636134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VESTIGE </a:t>
            </a:r>
            <a:br>
              <a:rPr lang="en-US" sz="4400" b="1" dirty="0" smtClean="0"/>
            </a:br>
            <a:r>
              <a:rPr lang="en-US" sz="4400" b="1" dirty="0" smtClean="0"/>
              <a:t>CURCUMIN PLUS</a:t>
            </a:r>
            <a:endParaRPr lang="en-US" sz="4400" b="1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5444197" y="3496834"/>
            <a:ext cx="6357255" cy="54192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Introducing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543589" y="5292482"/>
            <a:ext cx="6357255" cy="5419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 smtClean="0"/>
              <a:t>3</a:t>
            </a:r>
            <a:r>
              <a:rPr lang="en-US" sz="2500" baseline="30000" dirty="0"/>
              <a:t>r</a:t>
            </a:r>
            <a:r>
              <a:rPr lang="en-US" sz="2500" baseline="30000" dirty="0" smtClean="0"/>
              <a:t>d</a:t>
            </a:r>
            <a:r>
              <a:rPr lang="en-US" sz="2500" dirty="0" smtClean="0"/>
              <a:t> October, 2018</a:t>
            </a:r>
          </a:p>
        </p:txBody>
      </p:sp>
    </p:spTree>
    <p:extLst>
      <p:ext uri="{BB962C8B-B14F-4D97-AF65-F5344CB8AC3E}">
        <p14:creationId xmlns:p14="http://schemas.microsoft.com/office/powerpoint/2010/main" val="1406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curcumin benefit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8" b="17944"/>
          <a:stretch/>
        </p:blipFill>
        <p:spPr bwMode="auto">
          <a:xfrm>
            <a:off x="4903304" y="1689297"/>
            <a:ext cx="7288696" cy="516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5" y="1825625"/>
            <a:ext cx="6709145" cy="4351338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 err="1">
                <a:latin typeface="+mn-lt"/>
              </a:rPr>
              <a:t>Curcumin</a:t>
            </a:r>
            <a:r>
              <a:rPr lang="en-US" sz="2800" dirty="0">
                <a:latin typeface="+mn-lt"/>
              </a:rPr>
              <a:t> is a naturally occurring chemical compound found in </a:t>
            </a:r>
            <a:r>
              <a:rPr lang="en-US" sz="2800" dirty="0" smtClean="0">
                <a:latin typeface="+mn-lt"/>
              </a:rPr>
              <a:t>Turmeric</a:t>
            </a:r>
            <a:endParaRPr lang="en-US" sz="700" dirty="0" smtClean="0">
              <a:latin typeface="+mn-lt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From centuries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turmeric was used for </a:t>
            </a:r>
            <a:r>
              <a:rPr lang="en-US" sz="2800" dirty="0" smtClean="0">
                <a:latin typeface="+mn-lt"/>
              </a:rPr>
              <a:t>many known </a:t>
            </a:r>
            <a:r>
              <a:rPr lang="en-US" sz="2800" dirty="0">
                <a:latin typeface="+mn-lt"/>
              </a:rPr>
              <a:t>health </a:t>
            </a:r>
            <a:r>
              <a:rPr lang="en-US" sz="2800" dirty="0" smtClean="0">
                <a:latin typeface="+mn-lt"/>
              </a:rPr>
              <a:t>condition</a:t>
            </a:r>
            <a:r>
              <a:rPr lang="en-US" sz="2800" dirty="0">
                <a:latin typeface="+mn-lt"/>
              </a:rPr>
              <a:t> </a:t>
            </a:r>
            <a:endParaRPr lang="en-US" sz="2800" dirty="0" smtClean="0">
              <a:latin typeface="+mn-lt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 err="1">
                <a:latin typeface="+mn-lt"/>
              </a:rPr>
              <a:t>Curcumin</a:t>
            </a:r>
            <a:r>
              <a:rPr lang="en-US" sz="2800" dirty="0">
                <a:latin typeface="+mn-lt"/>
              </a:rPr>
              <a:t> has been used extensively in </a:t>
            </a:r>
            <a:r>
              <a:rPr lang="en-US" sz="2800" dirty="0" err="1">
                <a:latin typeface="+mn-lt"/>
              </a:rPr>
              <a:t>Ayurvedic</a:t>
            </a:r>
            <a:r>
              <a:rPr lang="en-US" sz="2800" dirty="0">
                <a:latin typeface="+mn-lt"/>
              </a:rPr>
              <a:t> medicine for centuries, as it is nontoxic and has a variety of therapeutic properties including anti-oxidant, analgesic, anti-inflammatory and antiseptic </a:t>
            </a:r>
            <a:r>
              <a:rPr lang="en-US" sz="2800" dirty="0" smtClean="0">
                <a:latin typeface="+mn-lt"/>
              </a:rPr>
              <a:t>activity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 err="1" smtClean="0">
                <a:latin typeface="+mn-lt"/>
              </a:rPr>
              <a:t>Curcumin</a:t>
            </a:r>
            <a:r>
              <a:rPr lang="en-US" sz="2800" dirty="0" smtClean="0">
                <a:latin typeface="+mn-lt"/>
              </a:rPr>
              <a:t> is now </a:t>
            </a:r>
            <a:r>
              <a:rPr lang="en-US" sz="2800" dirty="0">
                <a:latin typeface="+mn-lt"/>
              </a:rPr>
              <a:t>being recognized and used worldwide in many different forms for multiple potential health </a:t>
            </a:r>
            <a:r>
              <a:rPr lang="en-US" sz="2800" dirty="0" smtClean="0">
                <a:latin typeface="+mn-lt"/>
              </a:rPr>
              <a:t>benefits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sz="2800" dirty="0" smtClean="0">
                <a:latin typeface="+mn-lt"/>
              </a:rPr>
              <a:t>It is </a:t>
            </a:r>
            <a:r>
              <a:rPr lang="en-US" sz="2800" dirty="0">
                <a:latin typeface="+mn-lt"/>
              </a:rPr>
              <a:t>used </a:t>
            </a:r>
            <a:r>
              <a:rPr lang="en-US" sz="2800" dirty="0" smtClean="0">
                <a:latin typeface="+mn-lt"/>
              </a:rPr>
              <a:t>in</a:t>
            </a:r>
            <a:r>
              <a:rPr lang="en-US" sz="2800" dirty="0">
                <a:latin typeface="+mn-lt"/>
              </a:rPr>
              <a:t> </a:t>
            </a:r>
            <a:r>
              <a:rPr lang="en-US" sz="2800" dirty="0" smtClean="0">
                <a:latin typeface="+mn-lt"/>
              </a:rPr>
              <a:t>cosmetics, </a:t>
            </a:r>
            <a:r>
              <a:rPr lang="en-US" sz="2800" dirty="0">
                <a:latin typeface="+mn-lt"/>
              </a:rPr>
              <a:t>food </a:t>
            </a:r>
            <a:r>
              <a:rPr lang="en-US" sz="2800" dirty="0" err="1" smtClean="0">
                <a:latin typeface="+mn-lt"/>
              </a:rPr>
              <a:t>flavouring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and </a:t>
            </a:r>
            <a:r>
              <a:rPr lang="en-US" sz="2800" dirty="0" smtClean="0">
                <a:latin typeface="+mn-lt"/>
              </a:rPr>
              <a:t>as food </a:t>
            </a:r>
            <a:r>
              <a:rPr lang="en-US" sz="2800" dirty="0">
                <a:latin typeface="+mn-lt"/>
              </a:rPr>
              <a:t>coloring </a:t>
            </a:r>
            <a:r>
              <a:rPr lang="en-US" sz="2800" dirty="0" smtClean="0">
                <a:latin typeface="+mn-lt"/>
              </a:rPr>
              <a:t>ingredient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GB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</a:t>
            </a:r>
            <a:r>
              <a:rPr lang="en-US" b="1" dirty="0" err="1" smtClean="0"/>
              <a:t>Curcumin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4655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curcumin benefit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"/>
          <a:stretch/>
        </p:blipFill>
        <p:spPr bwMode="auto">
          <a:xfrm>
            <a:off x="887897" y="1412745"/>
            <a:ext cx="6162280" cy="516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urcumi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" b="9187"/>
          <a:stretch/>
        </p:blipFill>
        <p:spPr bwMode="auto">
          <a:xfrm rot="5400000">
            <a:off x="7132578" y="1798578"/>
            <a:ext cx="6858821" cy="326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/>
          <a:p>
            <a:r>
              <a:rPr lang="en-US" b="1" dirty="0" smtClean="0"/>
              <a:t>BENEFITS of </a:t>
            </a:r>
            <a:r>
              <a:rPr lang="en-US" b="1" dirty="0" err="1" smtClean="0"/>
              <a:t>Curcumin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1943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18437" r="10587" b="15218"/>
          <a:stretch/>
        </p:blipFill>
        <p:spPr bwMode="auto">
          <a:xfrm>
            <a:off x="689489" y="4452730"/>
            <a:ext cx="3060876" cy="208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4" r="7642"/>
          <a:stretch/>
        </p:blipFill>
        <p:spPr>
          <a:xfrm>
            <a:off x="7922322" y="1364974"/>
            <a:ext cx="4269678" cy="33482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1" y="1532587"/>
            <a:ext cx="7114461" cy="2668352"/>
          </a:xfrm>
        </p:spPr>
        <p:txBody>
          <a:bodyPr>
            <a:noAutofit/>
          </a:bodyPr>
          <a:lstStyle/>
          <a:p>
            <a:pPr marL="274320" indent="-27432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err="1">
                <a:latin typeface="+mn-lt"/>
              </a:rPr>
              <a:t>Curcumin</a:t>
            </a:r>
            <a:r>
              <a:rPr lang="en-US" sz="1800" dirty="0">
                <a:latin typeface="+mn-lt"/>
              </a:rPr>
              <a:t> has shown anti-proliferative effect in </a:t>
            </a:r>
            <a:r>
              <a:rPr lang="en-US" sz="1800" dirty="0" smtClean="0">
                <a:latin typeface="+mn-lt"/>
              </a:rPr>
              <a:t>various types of cancers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err="1" smtClean="0">
                <a:latin typeface="+mn-lt"/>
              </a:rPr>
              <a:t>Curcumin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>
                <a:latin typeface="+mn-lt"/>
              </a:rPr>
              <a:t>has been shown to have a wide variety of therapeutic effects, ranging from anti-inflammatory, </a:t>
            </a:r>
            <a:r>
              <a:rPr lang="en-US" sz="1800" dirty="0" smtClean="0">
                <a:latin typeface="+mn-lt"/>
              </a:rPr>
              <a:t>chemo-preventive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smtClean="0">
                <a:latin typeface="+mn-lt"/>
              </a:rPr>
              <a:t>and anti-proliferative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err="1">
                <a:latin typeface="+mn-lt"/>
              </a:rPr>
              <a:t>Curcumin's</a:t>
            </a:r>
            <a:r>
              <a:rPr lang="en-US" sz="1800" dirty="0">
                <a:latin typeface="+mn-lt"/>
              </a:rPr>
              <a:t> potent anti-oxidant </a:t>
            </a:r>
            <a:r>
              <a:rPr lang="en-US" sz="1800" dirty="0" smtClean="0">
                <a:latin typeface="+mn-lt"/>
              </a:rPr>
              <a:t>properties plays </a:t>
            </a:r>
            <a:r>
              <a:rPr lang="en-US" sz="1800" dirty="0">
                <a:latin typeface="+mn-lt"/>
              </a:rPr>
              <a:t>an important role in the inhibitory effects of the compound on the initial stages of </a:t>
            </a:r>
            <a:r>
              <a:rPr lang="en-US" sz="1800" dirty="0" smtClean="0">
                <a:latin typeface="+mn-lt"/>
              </a:rPr>
              <a:t>carcinogenesis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>
                <a:latin typeface="+mn-lt"/>
              </a:rPr>
              <a:t>Supports and makes chemotherapy more effective &amp; protects healthy cells from </a:t>
            </a:r>
            <a:r>
              <a:rPr lang="en-US" sz="1800" dirty="0" smtClean="0">
                <a:latin typeface="+mn-lt"/>
              </a:rPr>
              <a:t>damage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en-US" sz="1800" dirty="0">
              <a:latin typeface="+mn-lt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38088" y="365125"/>
            <a:ext cx="10875617" cy="1325563"/>
          </a:xfrm>
        </p:spPr>
        <p:txBody>
          <a:bodyPr/>
          <a:lstStyle/>
          <a:p>
            <a:r>
              <a:rPr lang="en-IN" b="1" dirty="0" smtClean="0"/>
              <a:t>ANTI-CARCINOGENIC Properties of </a:t>
            </a:r>
            <a:r>
              <a:rPr lang="en-IN" b="1" dirty="0" err="1" smtClean="0"/>
              <a:t>Curcumin</a:t>
            </a:r>
            <a:endParaRPr lang="en-GB" b="1" dirty="0"/>
          </a:p>
        </p:txBody>
      </p:sp>
      <p:sp>
        <p:nvSpPr>
          <p:cNvPr id="2" name="AutoShape 2" descr="Image result for curcumin benefi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750365" y="4820122"/>
            <a:ext cx="8362670" cy="11433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latin typeface="+mn-lt"/>
              </a:rPr>
              <a:t>Studies </a:t>
            </a:r>
            <a:r>
              <a:rPr lang="en-US" sz="1800" dirty="0">
                <a:latin typeface="+mn-lt"/>
              </a:rPr>
              <a:t>suggest it prevents cancer by slowing down its </a:t>
            </a:r>
            <a:r>
              <a:rPr lang="en-US" sz="1800" dirty="0" smtClean="0">
                <a:latin typeface="+mn-lt"/>
              </a:rPr>
              <a:t>spread and tumor growth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>
                <a:latin typeface="+mn-lt"/>
              </a:rPr>
              <a:t>Interferes with tumor invasion &amp; blocks molecules from penetration to healthy </a:t>
            </a:r>
            <a:r>
              <a:rPr lang="en-US" sz="1800" dirty="0" smtClean="0">
                <a:latin typeface="+mn-lt"/>
              </a:rPr>
              <a:t>tissues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latin typeface="+mn-lt"/>
              </a:rPr>
              <a:t>Daily use of miracle compound helps in flushing out toxin from our body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1913" y="6387547"/>
            <a:ext cx="807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* Source: </a:t>
            </a:r>
            <a:r>
              <a:rPr lang="en-US" sz="1200" b="1" i="1" dirty="0" err="1" smtClean="0"/>
              <a:t>Curcumin</a:t>
            </a:r>
            <a:r>
              <a:rPr lang="en-US" sz="1200" b="1" i="1" dirty="0" smtClean="0"/>
              <a:t>: A review of anti-cancer properties </a:t>
            </a:r>
            <a:r>
              <a:rPr lang="en-US" sz="1200" i="1" dirty="0" smtClean="0"/>
              <a:t>and therapeutic </a:t>
            </a:r>
            <a:r>
              <a:rPr lang="en-US" sz="1200" i="1" dirty="0"/>
              <a:t>activity in head and neck </a:t>
            </a:r>
            <a:r>
              <a:rPr lang="en-US" sz="1200" i="1" dirty="0" smtClean="0"/>
              <a:t>squamous </a:t>
            </a:r>
            <a:r>
              <a:rPr lang="en-GB" sz="1200" i="1" dirty="0" smtClean="0"/>
              <a:t>cell carcinoma, </a:t>
            </a:r>
            <a:r>
              <a:rPr lang="es-ES" sz="1200" i="1" dirty="0" err="1"/>
              <a:t>Wilken</a:t>
            </a:r>
            <a:r>
              <a:rPr lang="es-ES" sz="1200" i="1" dirty="0"/>
              <a:t> et al. Molecular </a:t>
            </a:r>
            <a:r>
              <a:rPr lang="es-ES" sz="1200" i="1" dirty="0" err="1"/>
              <a:t>Cancer</a:t>
            </a:r>
            <a:r>
              <a:rPr lang="es-ES" sz="1200" i="1" dirty="0"/>
              <a:t> 2011, 10:12</a:t>
            </a:r>
            <a:endParaRPr lang="en-GB" sz="1200" i="1" dirty="0"/>
          </a:p>
        </p:txBody>
      </p:sp>
      <p:sp>
        <p:nvSpPr>
          <p:cNvPr id="9" name="AutoShape 2" descr="Related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3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056" y="365125"/>
            <a:ext cx="9855200" cy="1325563"/>
          </a:xfrm>
        </p:spPr>
        <p:txBody>
          <a:bodyPr/>
          <a:lstStyle/>
          <a:p>
            <a:r>
              <a:rPr lang="en-US" b="1" dirty="0" smtClean="0"/>
              <a:t>VESTIGE </a:t>
            </a:r>
            <a:r>
              <a:rPr lang="en-US" b="1" dirty="0" err="1" smtClean="0"/>
              <a:t>Curcumin</a:t>
            </a:r>
            <a:r>
              <a:rPr lang="en-US" b="1" dirty="0" smtClean="0"/>
              <a:t> Plus</a:t>
            </a:r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049069"/>
              </p:ext>
            </p:extLst>
          </p:nvPr>
        </p:nvGraphicFramePr>
        <p:xfrm>
          <a:off x="982639" y="1788245"/>
          <a:ext cx="11068334" cy="467133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336088"/>
                <a:gridCol w="2031195"/>
                <a:gridCol w="6701051"/>
              </a:tblGrid>
              <a:tr h="540665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PICTURE</a:t>
                      </a:r>
                      <a:endParaRPr lang="en-US" sz="25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INGREDIENTS</a:t>
                      </a:r>
                      <a:endParaRPr lang="en-US" sz="25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FUNCTIONS</a:t>
                      </a:r>
                      <a:endParaRPr lang="en-US" sz="25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38169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sz="21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Curcumin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 potent anti-oxidant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anti-inflammatory and analgesic. Supports respiratory function, cardiovascular function, joint health and flexibility. Prevents abnormal cell growth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426942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sz="21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Amla</a:t>
                      </a:r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tannins</a:t>
                      </a:r>
                      <a:endParaRPr lang="en-US" sz="2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Potent anti-oxidant and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anti-ageing ingredient</a:t>
                      </a:r>
                      <a:endParaRPr lang="en-GB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322033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sz="21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Piprine</a:t>
                      </a:r>
                      <a:endParaRPr lang="en-US" sz="2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Helps in increasing the bio-availability of the nutrients.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It has anti-inflammatory properties and improves metabolism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6" r="4922"/>
          <a:stretch/>
        </p:blipFill>
        <p:spPr>
          <a:xfrm>
            <a:off x="1386869" y="3795572"/>
            <a:ext cx="1510748" cy="12844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5" t="9020" r="5548"/>
          <a:stretch/>
        </p:blipFill>
        <p:spPr>
          <a:xfrm>
            <a:off x="1391829" y="2463210"/>
            <a:ext cx="1500828" cy="11121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26" y="5232381"/>
            <a:ext cx="1944035" cy="114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0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056" y="365125"/>
            <a:ext cx="9855200" cy="1325563"/>
          </a:xfrm>
        </p:spPr>
        <p:txBody>
          <a:bodyPr/>
          <a:lstStyle/>
          <a:p>
            <a:r>
              <a:rPr lang="en-US" b="1" dirty="0" smtClean="0"/>
              <a:t>BENEFITS of Vestige </a:t>
            </a:r>
            <a:r>
              <a:rPr lang="en-US" b="1" dirty="0" err="1" smtClean="0"/>
              <a:t>Curcumin</a:t>
            </a:r>
            <a:r>
              <a:rPr lang="en-US" b="1" dirty="0" smtClean="0"/>
              <a:t> Plus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charset="0"/>
              <a:buChar char="•"/>
              <a:defRPr/>
            </a:pPr>
            <a:r>
              <a:rPr lang="en-US" b="1" dirty="0" err="1">
                <a:ea typeface="ＭＳ Ｐゴシック" charset="0"/>
              </a:rPr>
              <a:t>Hepato</a:t>
            </a:r>
            <a:r>
              <a:rPr lang="en-US" b="1" dirty="0">
                <a:ea typeface="ＭＳ Ｐゴシック" charset="0"/>
              </a:rPr>
              <a:t>-protective Effects</a:t>
            </a:r>
            <a:r>
              <a:rPr lang="en-US" dirty="0">
                <a:ea typeface="ＭＳ Ｐゴシック" charset="0"/>
              </a:rPr>
              <a:t>: It has shown liver-protective properties as it protects the liver from free radical damage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b="1" dirty="0">
                <a:ea typeface="ＭＳ Ｐゴシック" charset="0"/>
              </a:rPr>
              <a:t>Anti-inflammatory Effects</a:t>
            </a:r>
            <a:r>
              <a:rPr lang="en-US" dirty="0">
                <a:ea typeface="ＭＳ Ｐゴシック" charset="0"/>
              </a:rPr>
              <a:t>: It has found to be very effective in instances of acute inflammation as well as for chronic inflammation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b="1" dirty="0">
                <a:ea typeface="ＭＳ Ｐゴシック" charset="0"/>
              </a:rPr>
              <a:t>Anti-carcinogenic Effects</a:t>
            </a:r>
            <a:r>
              <a:rPr lang="en-US" dirty="0">
                <a:ea typeface="ＭＳ Ｐゴシック" charset="0"/>
              </a:rPr>
              <a:t>: It has the ability to inhibit carcinogenesis at three stages: tumor promotion, angiogenesis, and tumor growth.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n-US" b="1" dirty="0">
                <a:ea typeface="ＭＳ Ｐゴシック" charset="0"/>
              </a:rPr>
              <a:t>Antimicrobial Effects</a:t>
            </a:r>
            <a:r>
              <a:rPr lang="en-US" dirty="0">
                <a:ea typeface="ＭＳ Ｐゴシック" charset="0"/>
              </a:rPr>
              <a:t>: </a:t>
            </a:r>
            <a:r>
              <a:rPr lang="en-US" dirty="0" err="1">
                <a:ea typeface="ＭＳ Ｐゴシック" charset="0"/>
              </a:rPr>
              <a:t>Curcumin</a:t>
            </a:r>
            <a:r>
              <a:rPr lang="en-US" dirty="0">
                <a:ea typeface="ＭＳ Ｐゴシック" charset="0"/>
              </a:rPr>
              <a:t> helps in inhibiting the growth of a variety of bacteria, parasites, and pathogenic fungi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/>
              <a:t>Cardiovascular</a:t>
            </a:r>
            <a:r>
              <a:rPr lang="en-US" dirty="0"/>
              <a:t> </a:t>
            </a:r>
            <a:r>
              <a:rPr lang="en-US" b="1" dirty="0"/>
              <a:t>Effects</a:t>
            </a:r>
            <a:r>
              <a:rPr lang="en-US" dirty="0"/>
              <a:t>: </a:t>
            </a:r>
            <a:r>
              <a:rPr lang="en-US" dirty="0" err="1"/>
              <a:t>Curcumin</a:t>
            </a:r>
            <a:r>
              <a:rPr lang="en-US" altLang="en-US" dirty="0" err="1"/>
              <a:t>’</a:t>
            </a:r>
            <a:r>
              <a:rPr lang="en-US" dirty="0" err="1"/>
              <a:t>s</a:t>
            </a:r>
            <a:r>
              <a:rPr lang="en-US" dirty="0"/>
              <a:t> protective effects on the cardiovascular system include lowering cholesterol and triglyceride levels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/>
              <a:t>Gastrointestinal</a:t>
            </a:r>
            <a:r>
              <a:rPr lang="en-US" dirty="0"/>
              <a:t> </a:t>
            </a:r>
            <a:r>
              <a:rPr lang="en-US" b="1" dirty="0"/>
              <a:t>Effects</a:t>
            </a:r>
            <a:r>
              <a:rPr lang="en-US" dirty="0"/>
              <a:t>: It has protective effects on the gastrointestinal tract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/>
              <a:t>Immunity Booster</a:t>
            </a:r>
            <a:r>
              <a:rPr lang="en-US" dirty="0" smtClean="0"/>
              <a:t>: </a:t>
            </a:r>
            <a:r>
              <a:rPr lang="en-US" dirty="0"/>
              <a:t>It helps in increasing antibodies and enhancing immunity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It may also help in the management of exercise-induced inflammation and muscle soreness, thus enhancing recovery and subsequent performance in active people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600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056" y="365125"/>
            <a:ext cx="9855200" cy="1325563"/>
          </a:xfrm>
        </p:spPr>
        <p:txBody>
          <a:bodyPr/>
          <a:lstStyle/>
          <a:p>
            <a:r>
              <a:rPr lang="en-US" b="1" dirty="0" smtClean="0"/>
              <a:t>DIFFERENCE between Turmeric &amp; </a:t>
            </a:r>
            <a:r>
              <a:rPr lang="en-US" b="1" dirty="0" err="1" smtClean="0"/>
              <a:t>Curcumin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9640" y="1825624"/>
            <a:ext cx="4973108" cy="4879975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+mn-lt"/>
              </a:rPr>
              <a:t>The plant turmeric (Curcuma longa) is very well known in </a:t>
            </a:r>
            <a:r>
              <a:rPr lang="en-US" dirty="0" smtClean="0">
                <a:latin typeface="+mn-lt"/>
              </a:rPr>
              <a:t>India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latin typeface="+mn-lt"/>
              </a:rPr>
              <a:t>The </a:t>
            </a:r>
            <a:r>
              <a:rPr lang="en-US" dirty="0">
                <a:latin typeface="+mn-lt"/>
              </a:rPr>
              <a:t>root is harvested, cleaned, dried, and powdered to be used as a spice (turmeric gives curry its beautiful golden yellow color) and as a </a:t>
            </a:r>
            <a:r>
              <a:rPr lang="en-US" dirty="0" smtClean="0">
                <a:latin typeface="+mn-lt"/>
              </a:rPr>
              <a:t>medicine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+mn-lt"/>
              </a:rPr>
              <a:t>But, a typical turmeric root contains about 2-5% </a:t>
            </a:r>
            <a:r>
              <a:rPr lang="en-US" dirty="0" err="1">
                <a:latin typeface="+mn-lt"/>
              </a:rPr>
              <a:t>curcumin</a:t>
            </a:r>
            <a:r>
              <a:rPr lang="en-US" dirty="0">
                <a:latin typeface="+mn-lt"/>
              </a:rPr>
              <a:t>, so taking an unstandardized, powdered turmeric root product means that very large amounts would be required to get a beneficial amount of </a:t>
            </a:r>
            <a:r>
              <a:rPr lang="en-US" dirty="0" err="1" smtClean="0">
                <a:latin typeface="+mn-lt"/>
              </a:rPr>
              <a:t>curcumin</a:t>
            </a:r>
            <a:endParaRPr lang="en-US" dirty="0" smtClean="0">
              <a:latin typeface="+mn-lt"/>
            </a:endParaRPr>
          </a:p>
          <a:p>
            <a:pPr marL="274320" indent="-27432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+mn-lt"/>
              </a:rPr>
              <a:t>While turmeric is excellent when used as a spice, a </a:t>
            </a:r>
            <a:r>
              <a:rPr lang="en-US" dirty="0" err="1">
                <a:latin typeface="+mn-lt"/>
              </a:rPr>
              <a:t>curcumin</a:t>
            </a:r>
            <a:r>
              <a:rPr lang="en-US" dirty="0">
                <a:latin typeface="+mn-lt"/>
              </a:rPr>
              <a:t> extract is a better choice </a:t>
            </a:r>
            <a:r>
              <a:rPr lang="en-US" dirty="0" smtClean="0">
                <a:latin typeface="+mn-lt"/>
              </a:rPr>
              <a:t>for specific </a:t>
            </a:r>
            <a:r>
              <a:rPr lang="en-US" dirty="0">
                <a:latin typeface="+mn-lt"/>
              </a:rPr>
              <a:t>health </a:t>
            </a:r>
            <a:r>
              <a:rPr lang="en-US" dirty="0" smtClean="0">
                <a:latin typeface="+mn-lt"/>
              </a:rPr>
              <a:t>benefits</a:t>
            </a:r>
            <a:endParaRPr lang="en-US" dirty="0">
              <a:latin typeface="+mn-lt"/>
            </a:endParaRPr>
          </a:p>
        </p:txBody>
      </p:sp>
      <p:pic>
        <p:nvPicPr>
          <p:cNvPr id="5122" name="Picture 2" descr="Image result for turmeric vs curcumi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4" r="16085"/>
          <a:stretch/>
        </p:blipFill>
        <p:spPr bwMode="auto">
          <a:xfrm>
            <a:off x="6402727" y="1825624"/>
            <a:ext cx="5776022" cy="476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47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/>
          <a:p>
            <a:r>
              <a:rPr lang="en-IN" b="1" dirty="0" smtClean="0"/>
              <a:t>DOSAGE of Vestige </a:t>
            </a:r>
            <a:r>
              <a:rPr lang="en-IN" b="1" dirty="0" err="1" smtClean="0"/>
              <a:t>Curcumin</a:t>
            </a:r>
            <a:r>
              <a:rPr lang="en-IN" b="1" dirty="0" smtClean="0"/>
              <a:t> Plus</a:t>
            </a:r>
            <a:endParaRPr lang="en-GB" b="1" dirty="0"/>
          </a:p>
        </p:txBody>
      </p:sp>
      <p:pic>
        <p:nvPicPr>
          <p:cNvPr id="6" name="Picture 2" descr="C:\Users\shalini\AppData\Local\Temp\Rar$DIa0.434\Curcumin-Plus-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015" y="2279561"/>
            <a:ext cx="2571631" cy="41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09640" y="1825624"/>
            <a:ext cx="6497108" cy="487997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latin typeface="+mn-lt"/>
              </a:rPr>
              <a:t>One capsule thrice daily or as advised by the physician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569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/>
          <a:p>
            <a:r>
              <a:rPr lang="en-IN" b="1" dirty="0" smtClean="0"/>
              <a:t>Vestige </a:t>
            </a:r>
            <a:r>
              <a:rPr lang="en-IN" b="1" dirty="0" err="1" smtClean="0"/>
              <a:t>Curcumin</a:t>
            </a:r>
            <a:r>
              <a:rPr lang="en-IN" b="1" dirty="0" smtClean="0"/>
              <a:t> Plus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66148" y="1992122"/>
            <a:ext cx="309634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60 Capsules </a:t>
            </a:r>
          </a:p>
          <a:p>
            <a:endParaRPr lang="en-US" sz="2800" dirty="0" smtClean="0"/>
          </a:p>
          <a:p>
            <a:r>
              <a:rPr lang="en-US" sz="2800" b="1" dirty="0" smtClean="0"/>
              <a:t>MRP </a:t>
            </a:r>
            <a:r>
              <a:rPr lang="en-US" sz="2800" dirty="0" err="1" smtClean="0"/>
              <a:t>Rs</a:t>
            </a:r>
            <a:r>
              <a:rPr lang="en-US" sz="2800" dirty="0" smtClean="0"/>
              <a:t>. 1050</a:t>
            </a:r>
            <a:endParaRPr lang="en-US" sz="2800" dirty="0"/>
          </a:p>
          <a:p>
            <a:r>
              <a:rPr lang="en-US" sz="2800" b="1" dirty="0" smtClean="0"/>
              <a:t>DP </a:t>
            </a:r>
            <a:r>
              <a:rPr lang="en-US" sz="2800" dirty="0" err="1" smtClean="0"/>
              <a:t>Rs</a:t>
            </a:r>
            <a:r>
              <a:rPr lang="en-US" sz="2800" dirty="0" smtClean="0"/>
              <a:t>. 900</a:t>
            </a:r>
          </a:p>
          <a:p>
            <a:r>
              <a:rPr lang="en-US" sz="2800" b="1" dirty="0" smtClean="0"/>
              <a:t>BV </a:t>
            </a:r>
            <a:r>
              <a:rPr lang="en-US" sz="2800" dirty="0" smtClean="0"/>
              <a:t>540</a:t>
            </a:r>
          </a:p>
          <a:p>
            <a:r>
              <a:rPr lang="en-US" sz="2800" b="1" dirty="0"/>
              <a:t>P</a:t>
            </a:r>
            <a:r>
              <a:rPr lang="en-US" sz="2800" b="1" dirty="0" smtClean="0"/>
              <a:t>V </a:t>
            </a:r>
            <a:r>
              <a:rPr lang="en-US" sz="2800" dirty="0" smtClean="0"/>
              <a:t>30</a:t>
            </a:r>
          </a:p>
          <a:p>
            <a:endParaRPr lang="en-US" sz="3200" b="1" dirty="0" smtClean="0"/>
          </a:p>
          <a:p>
            <a:endParaRPr lang="en-US" sz="3200" b="1" dirty="0"/>
          </a:p>
        </p:txBody>
      </p:sp>
      <p:pic>
        <p:nvPicPr>
          <p:cNvPr id="6" name="Picture 2" descr="C:\Users\shalini\AppData\Local\Temp\Rar$DIa0.434\Curcumin-Plus-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015" y="2279561"/>
            <a:ext cx="2571631" cy="41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39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69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1879</TotalTime>
  <Words>488</Words>
  <Application>Microsoft Office PowerPoint</Application>
  <PresentationFormat>Custom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VESTIGE  CURCUMIN PLUS</vt:lpstr>
      <vt:lpstr>INTRODUCTION to Curcumin</vt:lpstr>
      <vt:lpstr>BENEFITS of Curcumin</vt:lpstr>
      <vt:lpstr>ANTI-CARCINOGENIC Properties of Curcumin</vt:lpstr>
      <vt:lpstr>VESTIGE Curcumin Plus</vt:lpstr>
      <vt:lpstr>BENEFITS of Vestige Curcumin Plus</vt:lpstr>
      <vt:lpstr>DIFFERENCE between Turmeric &amp; Curcumin</vt:lpstr>
      <vt:lpstr>DOSAGE of Vestige Curcumin Plus</vt:lpstr>
      <vt:lpstr>Vestige Curcumin Plus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shalini kukreti</cp:lastModifiedBy>
  <cp:revision>67</cp:revision>
  <dcterms:created xsi:type="dcterms:W3CDTF">2018-06-07T11:36:25Z</dcterms:created>
  <dcterms:modified xsi:type="dcterms:W3CDTF">2018-09-22T12:52:20Z</dcterms:modified>
</cp:coreProperties>
</file>